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30279975" cy="42808525"/>
  <p:notesSz cx="6735763" cy="9869488"/>
  <p:defaultTextStyle>
    <a:defPPr>
      <a:defRPr lang="ja-JP"/>
    </a:defPPr>
    <a:lvl1pPr marL="0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1pPr>
    <a:lvl2pPr marL="1834285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2pPr>
    <a:lvl3pPr marL="3668569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3pPr>
    <a:lvl4pPr marL="5502854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4pPr>
    <a:lvl5pPr marL="7337138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5pPr>
    <a:lvl6pPr marL="9171424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6pPr>
    <a:lvl7pPr marL="11005707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7pPr>
    <a:lvl8pPr marL="12839993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8pPr>
    <a:lvl9pPr marL="14674276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4">
          <p15:clr>
            <a:srgbClr val="A4A3A4"/>
          </p15:clr>
        </p15:guide>
        <p15:guide id="2" pos="95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005C2A"/>
    <a:srgbClr val="FA3447"/>
    <a:srgbClr val="FD87B1"/>
    <a:srgbClr val="75A446"/>
    <a:srgbClr val="F67679"/>
    <a:srgbClr val="FC4284"/>
    <a:srgbClr val="C3D4F9"/>
    <a:srgbClr val="D6371C"/>
    <a:srgbClr val="E8C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3264" y="672"/>
      </p:cViewPr>
      <p:guideLst>
        <p:guide orient="horz" pos="13484"/>
        <p:guide pos="95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9" y="13298394"/>
            <a:ext cx="25737980" cy="9176088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8" y="24258165"/>
            <a:ext cx="21195984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3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68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3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0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3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7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507385" y="12604735"/>
            <a:ext cx="18777788" cy="268464944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174014" y="12604735"/>
            <a:ext cx="55828703" cy="268464944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10" y="27508446"/>
            <a:ext cx="25737980" cy="8502248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80" cy="9364361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3428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685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50285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33713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17142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00570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83999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67427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74012" y="73418607"/>
            <a:ext cx="37303248" cy="20765107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981926" y="73418607"/>
            <a:ext cx="37303248" cy="20765107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3" y="1714328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3" y="9582378"/>
            <a:ext cx="13378913" cy="399347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4285" indent="0">
              <a:buNone/>
              <a:defRPr sz="8000" b="1"/>
            </a:lvl2pPr>
            <a:lvl3pPr marL="3668569" indent="0">
              <a:buNone/>
              <a:defRPr sz="7300" b="1"/>
            </a:lvl3pPr>
            <a:lvl4pPr marL="5502854" indent="0">
              <a:buNone/>
              <a:defRPr sz="6400" b="1"/>
            </a:lvl4pPr>
            <a:lvl5pPr marL="7337138" indent="0">
              <a:buNone/>
              <a:defRPr sz="6400" b="1"/>
            </a:lvl5pPr>
            <a:lvl6pPr marL="9171424" indent="0">
              <a:buNone/>
              <a:defRPr sz="6400" b="1"/>
            </a:lvl6pPr>
            <a:lvl7pPr marL="11005707" indent="0">
              <a:buNone/>
              <a:defRPr sz="6400" b="1"/>
            </a:lvl7pPr>
            <a:lvl8pPr marL="12839993" indent="0">
              <a:buNone/>
              <a:defRPr sz="6400" b="1"/>
            </a:lvl8pPr>
            <a:lvl9pPr marL="14674276" indent="0">
              <a:buNone/>
              <a:defRPr sz="64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003" y="13575854"/>
            <a:ext cx="13378913" cy="246644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10" y="9582378"/>
            <a:ext cx="13384169" cy="399347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4285" indent="0">
              <a:buNone/>
              <a:defRPr sz="8000" b="1"/>
            </a:lvl2pPr>
            <a:lvl3pPr marL="3668569" indent="0">
              <a:buNone/>
              <a:defRPr sz="7300" b="1"/>
            </a:lvl3pPr>
            <a:lvl4pPr marL="5502854" indent="0">
              <a:buNone/>
              <a:defRPr sz="6400" b="1"/>
            </a:lvl4pPr>
            <a:lvl5pPr marL="7337138" indent="0">
              <a:buNone/>
              <a:defRPr sz="6400" b="1"/>
            </a:lvl5pPr>
            <a:lvl6pPr marL="9171424" indent="0">
              <a:buNone/>
              <a:defRPr sz="6400" b="1"/>
            </a:lvl6pPr>
            <a:lvl7pPr marL="11005707" indent="0">
              <a:buNone/>
              <a:defRPr sz="6400" b="1"/>
            </a:lvl7pPr>
            <a:lvl8pPr marL="12839993" indent="0">
              <a:buNone/>
              <a:defRPr sz="6400" b="1"/>
            </a:lvl8pPr>
            <a:lvl9pPr marL="14674276" indent="0">
              <a:buNone/>
              <a:defRPr sz="64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10" y="13575854"/>
            <a:ext cx="13384169" cy="246644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3" y="1704413"/>
            <a:ext cx="9961905" cy="7253666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32" y="1704421"/>
            <a:ext cx="16927348" cy="36535889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3" y="8958086"/>
            <a:ext cx="9961905" cy="29282224"/>
          </a:xfrm>
        </p:spPr>
        <p:txBody>
          <a:bodyPr/>
          <a:lstStyle>
            <a:lvl1pPr marL="0" indent="0">
              <a:buNone/>
              <a:defRPr sz="5700"/>
            </a:lvl1pPr>
            <a:lvl2pPr marL="1834285" indent="0">
              <a:buNone/>
              <a:defRPr sz="4800"/>
            </a:lvl2pPr>
            <a:lvl3pPr marL="3668569" indent="0">
              <a:buNone/>
              <a:defRPr sz="4000"/>
            </a:lvl3pPr>
            <a:lvl4pPr marL="5502854" indent="0">
              <a:buNone/>
              <a:defRPr sz="3600"/>
            </a:lvl4pPr>
            <a:lvl5pPr marL="7337138" indent="0">
              <a:buNone/>
              <a:defRPr sz="3600"/>
            </a:lvl5pPr>
            <a:lvl6pPr marL="9171424" indent="0">
              <a:buNone/>
              <a:defRPr sz="3600"/>
            </a:lvl6pPr>
            <a:lvl7pPr marL="11005707" indent="0">
              <a:buNone/>
              <a:defRPr sz="3600"/>
            </a:lvl7pPr>
            <a:lvl8pPr marL="12839993" indent="0">
              <a:buNone/>
              <a:defRPr sz="3600"/>
            </a:lvl8pPr>
            <a:lvl9pPr marL="14674276" indent="0">
              <a:buNone/>
              <a:defRPr sz="3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9" y="29965971"/>
            <a:ext cx="18167985" cy="35376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9" y="3825022"/>
            <a:ext cx="18167985" cy="25685115"/>
          </a:xfrm>
        </p:spPr>
        <p:txBody>
          <a:bodyPr/>
          <a:lstStyle>
            <a:lvl1pPr marL="0" indent="0">
              <a:buNone/>
              <a:defRPr sz="12800"/>
            </a:lvl1pPr>
            <a:lvl2pPr marL="1834285" indent="0">
              <a:buNone/>
              <a:defRPr sz="11200"/>
            </a:lvl2pPr>
            <a:lvl3pPr marL="3668569" indent="0">
              <a:buNone/>
              <a:defRPr sz="9600"/>
            </a:lvl3pPr>
            <a:lvl4pPr marL="5502854" indent="0">
              <a:buNone/>
              <a:defRPr sz="8000"/>
            </a:lvl4pPr>
            <a:lvl5pPr marL="7337138" indent="0">
              <a:buNone/>
              <a:defRPr sz="8000"/>
            </a:lvl5pPr>
            <a:lvl6pPr marL="9171424" indent="0">
              <a:buNone/>
              <a:defRPr sz="8000"/>
            </a:lvl6pPr>
            <a:lvl7pPr marL="11005707" indent="0">
              <a:buNone/>
              <a:defRPr sz="8000"/>
            </a:lvl7pPr>
            <a:lvl8pPr marL="12839993" indent="0">
              <a:buNone/>
              <a:defRPr sz="8000"/>
            </a:lvl8pPr>
            <a:lvl9pPr marL="14674276" indent="0">
              <a:buNone/>
              <a:defRPr sz="8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9" y="33503622"/>
            <a:ext cx="18167985" cy="5024052"/>
          </a:xfrm>
        </p:spPr>
        <p:txBody>
          <a:bodyPr/>
          <a:lstStyle>
            <a:lvl1pPr marL="0" indent="0">
              <a:buNone/>
              <a:defRPr sz="5700"/>
            </a:lvl1pPr>
            <a:lvl2pPr marL="1834285" indent="0">
              <a:buNone/>
              <a:defRPr sz="4800"/>
            </a:lvl2pPr>
            <a:lvl3pPr marL="3668569" indent="0">
              <a:buNone/>
              <a:defRPr sz="4000"/>
            </a:lvl3pPr>
            <a:lvl4pPr marL="5502854" indent="0">
              <a:buNone/>
              <a:defRPr sz="3600"/>
            </a:lvl4pPr>
            <a:lvl5pPr marL="7337138" indent="0">
              <a:buNone/>
              <a:defRPr sz="3600"/>
            </a:lvl5pPr>
            <a:lvl6pPr marL="9171424" indent="0">
              <a:buNone/>
              <a:defRPr sz="3600"/>
            </a:lvl6pPr>
            <a:lvl7pPr marL="11005707" indent="0">
              <a:buNone/>
              <a:defRPr sz="3600"/>
            </a:lvl7pPr>
            <a:lvl8pPr marL="12839993" indent="0">
              <a:buNone/>
              <a:defRPr sz="3600"/>
            </a:lvl8pPr>
            <a:lvl9pPr marL="14674276" indent="0">
              <a:buNone/>
              <a:defRPr sz="3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4003" y="1714328"/>
            <a:ext cx="27251978" cy="7134755"/>
          </a:xfrm>
          <a:prstGeom prst="rect">
            <a:avLst/>
          </a:prstGeom>
        </p:spPr>
        <p:txBody>
          <a:bodyPr vert="horz" lIns="366856" tIns="183430" rIns="366856" bIns="18343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3" y="9988661"/>
            <a:ext cx="27251978" cy="28251646"/>
          </a:xfrm>
          <a:prstGeom prst="rect">
            <a:avLst/>
          </a:prstGeom>
        </p:spPr>
        <p:txBody>
          <a:bodyPr vert="horz" lIns="366856" tIns="183430" rIns="366856" bIns="18343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4002" y="39677169"/>
            <a:ext cx="7065327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01BE-B01F-4BF7-B98B-637D558E7802}" type="datetimeFigureOut">
              <a:rPr kumimoji="1" lang="ja-JP" altLang="en-US" smtClean="0"/>
              <a:pPr/>
              <a:t>2024/8/10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659" y="39677169"/>
            <a:ext cx="9588659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0653" y="39677169"/>
            <a:ext cx="7065327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68569" rtl="0" eaLnBrk="1" latinLnBrk="0" hangingPunct="1">
        <a:spcBef>
          <a:spcPct val="0"/>
        </a:spcBef>
        <a:buNone/>
        <a:defRPr kumimoji="1"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5714" indent="-1375714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80713" indent="-1146429" algn="l" defTabSz="3668569" rtl="0" eaLnBrk="1" latinLnBrk="0" hangingPunct="1">
        <a:spcBef>
          <a:spcPct val="20000"/>
        </a:spcBef>
        <a:buFont typeface="Arial" pitchFamily="34" charset="0"/>
        <a:buChar char="–"/>
        <a:defRPr kumimoji="1"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85711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19997" indent="-917141" algn="l" defTabSz="3668569" rtl="0" eaLnBrk="1" latinLnBrk="0" hangingPunct="1">
        <a:spcBef>
          <a:spcPct val="20000"/>
        </a:spcBef>
        <a:buFont typeface="Arial" pitchFamily="34" charset="0"/>
        <a:buChar char="–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54281" indent="-917141" algn="l" defTabSz="3668569" rtl="0" eaLnBrk="1" latinLnBrk="0" hangingPunct="1">
        <a:spcBef>
          <a:spcPct val="20000"/>
        </a:spcBef>
        <a:buFont typeface="Arial" pitchFamily="34" charset="0"/>
        <a:buChar char="»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8565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922849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57135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91420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4285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68569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02854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37138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71424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05707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39993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674276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35574" y="10621446"/>
            <a:ext cx="30216857" cy="3218707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  <a:gs pos="44000">
                <a:schemeClr val="tx2">
                  <a:lumMod val="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象の鼻パーク | カメラ女子におすすめ！　フォトジェニックなスポットを巡ろう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45868" r="27707" b="23475"/>
          <a:stretch/>
        </p:blipFill>
        <p:spPr bwMode="auto">
          <a:xfrm>
            <a:off x="35575" y="52264"/>
            <a:ext cx="30244400" cy="1066744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19056" y="2890261"/>
            <a:ext cx="30315547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0000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疾病</a:t>
            </a:r>
            <a:r>
              <a:rPr lang="ja-JP" altLang="en-US" sz="20000" cap="none" spc="0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予防・救急医療</a:t>
            </a:r>
            <a:endParaRPr lang="en-US" altLang="ja-JP" sz="20000" cap="none" spc="0" dirty="0" smtClean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0000" cap="none" spc="0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講演会</a:t>
            </a:r>
            <a:endParaRPr lang="ja-JP" altLang="en-US" sz="20000" cap="none" spc="0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931516" y="738869"/>
            <a:ext cx="9660522" cy="221599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38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保土ケ谷区</a:t>
            </a:r>
            <a:endParaRPr kumimoji="1" lang="ja-JP" altLang="en-US" sz="96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641846" y="38136868"/>
            <a:ext cx="14971579" cy="3141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9960" y="8898535"/>
            <a:ext cx="189262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～健康寿命を延ばすために～</a:t>
            </a:r>
            <a:endParaRPr kumimoji="1" lang="ja-JP" altLang="en-US" sz="880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額縁 14"/>
          <p:cNvSpPr/>
          <p:nvPr/>
        </p:nvSpPr>
        <p:spPr>
          <a:xfrm>
            <a:off x="1034834" y="16107503"/>
            <a:ext cx="28073491" cy="19027227"/>
          </a:xfrm>
          <a:prstGeom prst="bevel">
            <a:avLst>
              <a:gd name="adj" fmla="val 1783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6760133" y="16639603"/>
            <a:ext cx="20981253" cy="1676428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181025" y="10582887"/>
            <a:ext cx="1189055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39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</a:t>
            </a:r>
            <a:r>
              <a:rPr kumimoji="1" lang="ja-JP" altLang="en-US" sz="11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39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14</a:t>
            </a:r>
            <a:r>
              <a:rPr lang="ja-JP" altLang="en-US" sz="11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lang="en-US" altLang="ja-JP" sz="11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11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土</a:t>
            </a:r>
            <a:r>
              <a:rPr lang="en-US" altLang="ja-JP" sz="96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ja-JP" altLang="en-US" sz="72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73582" y="11417369"/>
            <a:ext cx="1954381" cy="388676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ja-JP" altLang="en-US" sz="11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日時</a:t>
            </a:r>
            <a:endParaRPr lang="en-US" altLang="ja-JP" sz="115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079188" y="13660842"/>
            <a:ext cx="11890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13:00</a:t>
            </a:r>
            <a:r>
              <a:rPr kumimoji="1" lang="ja-JP" altLang="en-US" sz="13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kumimoji="1" lang="en-US" altLang="ja-JP" sz="13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16:00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439877" y="10807515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88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endParaRPr kumimoji="1" lang="ja-JP" altLang="en-US" sz="88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598155" y="10793606"/>
            <a:ext cx="1645874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0"/>
              </a:lnSpc>
            </a:pPr>
            <a:r>
              <a:rPr kumimoji="1" lang="ja-JP" altLang="en-US" sz="14000" spc="-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保土ケ谷公会堂</a:t>
            </a:r>
            <a:endParaRPr kumimoji="1" lang="ja-JP" altLang="en-US" sz="14000" spc="-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7555440" y="12701638"/>
            <a:ext cx="13469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lang="ja-JP" altLang="en-US" sz="7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保土ケ谷区星川一丁目</a:t>
            </a:r>
            <a:r>
              <a:rPr lang="en-US" altLang="ja-JP" sz="7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2-1)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7705727" y="13956706"/>
            <a:ext cx="114615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星川駅</a:t>
            </a:r>
            <a:r>
              <a:rPr kumimoji="1" lang="ja-JP" altLang="en-US" sz="115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徒歩</a:t>
            </a:r>
            <a:r>
              <a:rPr lang="en-US" altLang="ja-JP" sz="115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lang="ja-JP" altLang="en-US" sz="115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分！</a:t>
            </a:r>
            <a:endParaRPr kumimoji="1" lang="ja-JP" altLang="en-US" sz="115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81564" y="35365401"/>
            <a:ext cx="7877329" cy="20471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1289" y="35555422"/>
            <a:ext cx="710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お問い合わせ</a:t>
            </a:r>
            <a:endParaRPr kumimoji="1" lang="ja-JP" altLang="en-US" sz="9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1703359" y="16569350"/>
            <a:ext cx="4800159" cy="50328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1703359" y="22599184"/>
            <a:ext cx="4713861" cy="49589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663121" y="28629018"/>
            <a:ext cx="4754099" cy="496463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1703359" y="16569350"/>
            <a:ext cx="4713861" cy="503287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1675816" y="22510506"/>
            <a:ext cx="4827702" cy="51073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>
            <a:off x="1685761" y="28541550"/>
            <a:ext cx="4827702" cy="51073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/>
          <a:srcRect l="14857" t="-2645" r="12772" b="22960"/>
          <a:stretch/>
        </p:blipFill>
        <p:spPr>
          <a:xfrm>
            <a:off x="1481799" y="22763970"/>
            <a:ext cx="5156980" cy="5965918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6760133" y="28841790"/>
            <a:ext cx="20981253" cy="1676428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6760133" y="22814114"/>
            <a:ext cx="20981253" cy="1676428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203986" y="28893879"/>
            <a:ext cx="1087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 smtClean="0">
                <a:solidFill>
                  <a:schemeClr val="bg1"/>
                </a:solidFill>
              </a:rPr>
              <a:t>講演</a:t>
            </a:r>
            <a:r>
              <a:rPr lang="ja-JP" altLang="en-US" sz="8800" dirty="0" smtClean="0">
                <a:solidFill>
                  <a:schemeClr val="bg1"/>
                </a:solidFill>
              </a:rPr>
              <a:t>③</a:t>
            </a:r>
            <a:endParaRPr lang="en-US" altLang="ja-JP" sz="8800" dirty="0" smtClean="0">
              <a:solidFill>
                <a:schemeClr val="bg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8627300" y="21230884"/>
            <a:ext cx="9201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/>
              <a:t>講師：竹下　宗徳 医師</a:t>
            </a:r>
            <a:endParaRPr kumimoji="1" lang="ja-JP" altLang="en-US" sz="72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8590088" y="27196796"/>
            <a:ext cx="9229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/>
              <a:t>講師：谷井　雅人 院長</a:t>
            </a:r>
            <a:endParaRPr kumimoji="1" lang="ja-JP" altLang="en-US" sz="72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8590088" y="33204230"/>
            <a:ext cx="90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/>
              <a:t>講師：穂崎　奨 　医師</a:t>
            </a:r>
            <a:endParaRPr kumimoji="1" lang="ja-JP" altLang="en-US" sz="72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5298284" y="11318353"/>
            <a:ext cx="1954381" cy="388676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pPr algn="dist"/>
            <a:r>
              <a:rPr lang="ja-JP" altLang="en-US" sz="115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場所</a:t>
            </a:r>
            <a:endParaRPr lang="en-US" altLang="ja-JP" sz="115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336746" y="16742164"/>
            <a:ext cx="19603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 smtClean="0">
                <a:solidFill>
                  <a:schemeClr val="bg1"/>
                </a:solidFill>
              </a:rPr>
              <a:t>講演</a:t>
            </a:r>
            <a:r>
              <a:rPr lang="ja-JP" altLang="en-US" sz="8800" dirty="0">
                <a:solidFill>
                  <a:schemeClr val="bg1"/>
                </a:solidFill>
              </a:rPr>
              <a:t>①</a:t>
            </a:r>
            <a:endParaRPr kumimoji="1" lang="ja-JP" altLang="en-US" sz="8000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963590" y="24584020"/>
            <a:ext cx="240615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0" b="1" dirty="0" smtClean="0">
                <a:latin typeface="+mn-ea"/>
              </a:rPr>
              <a:t>「脳卒中</a:t>
            </a:r>
            <a:r>
              <a:rPr lang="ja-JP" altLang="en-US" sz="11000" b="1" dirty="0">
                <a:latin typeface="+mn-ea"/>
              </a:rPr>
              <a:t>を</a:t>
            </a:r>
            <a:r>
              <a:rPr lang="ja-JP" altLang="en-US" sz="11000" b="1" dirty="0" smtClean="0">
                <a:latin typeface="+mn-ea"/>
              </a:rPr>
              <a:t>知り健康寿命を延ばそう」</a:t>
            </a:r>
            <a:endParaRPr kumimoji="1" lang="ja-JP" altLang="en-US" sz="11000" b="1" dirty="0">
              <a:latin typeface="+mn-ea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760133" y="30835086"/>
            <a:ext cx="21907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latin typeface="+mn-ea"/>
              </a:rPr>
              <a:t>「～総合診療医と考える～孤独・孤立と救急</a:t>
            </a:r>
            <a:r>
              <a:rPr lang="ja-JP" altLang="en-US" sz="8000" b="1" dirty="0" smtClean="0">
                <a:latin typeface="+mn-ea"/>
              </a:rPr>
              <a:t>要請」</a:t>
            </a:r>
            <a:endParaRPr kumimoji="1" lang="ja-JP" altLang="en-US" sz="8000" b="1" dirty="0">
              <a:latin typeface="+mn-ea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837946" y="18408322"/>
            <a:ext cx="210575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0" b="1" dirty="0" smtClean="0">
                <a:latin typeface="+mn-ea"/>
              </a:rPr>
              <a:t>「健康寿命</a:t>
            </a:r>
            <a:r>
              <a:rPr lang="ja-JP" altLang="en-US" sz="10000" b="1" dirty="0" smtClean="0">
                <a:latin typeface="+mn-ea"/>
              </a:rPr>
              <a:t>～骨折予防を含めて～</a:t>
            </a:r>
            <a:r>
              <a:rPr lang="ja-JP" altLang="en-US" sz="13000" b="1" dirty="0" smtClean="0">
                <a:latin typeface="+mn-ea"/>
              </a:rPr>
              <a:t>」</a:t>
            </a:r>
            <a:endParaRPr kumimoji="1" lang="ja-JP" altLang="en-US" sz="10000" b="1" dirty="0">
              <a:latin typeface="+mn-e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336746" y="22890431"/>
            <a:ext cx="162626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 smtClean="0">
                <a:solidFill>
                  <a:schemeClr val="bg1"/>
                </a:solidFill>
              </a:rPr>
              <a:t>講演</a:t>
            </a:r>
            <a:r>
              <a:rPr lang="ja-JP" altLang="en-US" sz="8800" dirty="0" smtClean="0">
                <a:solidFill>
                  <a:schemeClr val="bg1"/>
                </a:solidFill>
              </a:rPr>
              <a:t>②</a:t>
            </a:r>
            <a:endParaRPr lang="en-US" altLang="ja-JP" sz="8800" dirty="0" smtClean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98617" y="35341323"/>
            <a:ext cx="2145381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7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045-342-0119</a:t>
            </a:r>
            <a:r>
              <a:rPr kumimoji="1" lang="ja-JP" altLang="en-US" sz="9600" dirty="0" smtClean="0">
                <a:solidFill>
                  <a:schemeClr val="bg1"/>
                </a:solidFill>
                <a:latin typeface="+mn-ea"/>
              </a:rPr>
              <a:t>（保土ケ谷消防署）</a:t>
            </a:r>
            <a:endParaRPr kumimoji="1" lang="en-US" altLang="ja-JP" sz="96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43496" y="37887536"/>
            <a:ext cx="6702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solidFill>
                  <a:schemeClr val="bg1"/>
                </a:solidFill>
              </a:rPr>
              <a:t>消防署</a:t>
            </a:r>
            <a:r>
              <a:rPr kumimoji="1" lang="en-US" altLang="ja-JP" sz="9600" dirty="0" smtClean="0">
                <a:solidFill>
                  <a:schemeClr val="bg1"/>
                </a:solidFill>
              </a:rPr>
              <a:t>HP</a:t>
            </a:r>
            <a:r>
              <a:rPr kumimoji="1" lang="ja-JP" altLang="en-US" sz="9600" dirty="0" smtClean="0">
                <a:solidFill>
                  <a:schemeClr val="bg1"/>
                </a:solidFill>
              </a:rPr>
              <a:t>は</a:t>
            </a:r>
            <a:endParaRPr kumimoji="1" lang="en-US" altLang="ja-JP" sz="9600" dirty="0" smtClean="0">
              <a:solidFill>
                <a:schemeClr val="bg1"/>
              </a:solidFill>
            </a:endParaRPr>
          </a:p>
          <a:p>
            <a:r>
              <a:rPr kumimoji="1" lang="ja-JP" altLang="en-US" sz="9600" dirty="0" smtClean="0">
                <a:solidFill>
                  <a:schemeClr val="bg1"/>
                </a:solidFill>
              </a:rPr>
              <a:t>こちらから</a:t>
            </a:r>
            <a:r>
              <a:rPr kumimoji="1" lang="en-US" altLang="ja-JP" sz="9600" dirty="0" smtClean="0">
                <a:solidFill>
                  <a:schemeClr val="bg1"/>
                </a:solidFill>
              </a:rPr>
              <a:t>‼</a:t>
            </a:r>
            <a:endParaRPr kumimoji="1" lang="ja-JP" altLang="en-US" sz="9600" dirty="0">
              <a:solidFill>
                <a:schemeClr val="bg1"/>
              </a:solidFill>
            </a:endParaRPr>
          </a:p>
        </p:txBody>
      </p:sp>
      <p:sp>
        <p:nvSpPr>
          <p:cNvPr id="14" name="左矢印 13"/>
          <p:cNvSpPr/>
          <p:nvPr/>
        </p:nvSpPr>
        <p:spPr>
          <a:xfrm>
            <a:off x="5665865" y="40846893"/>
            <a:ext cx="6554357" cy="1358749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5242648" y="38350798"/>
            <a:ext cx="12718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6685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主催　保土ケ谷消防署　　　　　</a:t>
            </a:r>
            <a:endParaRPr kumimoji="1" lang="en-US" altLang="ja-JP" sz="7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</a:endParaRPr>
          </a:p>
          <a:p>
            <a:pPr marL="0" marR="0" lvl="0" indent="0" algn="l" defTabSz="36685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7200" dirty="0">
                <a:latin typeface="+mn-ea"/>
              </a:rPr>
              <a:t>後援</a:t>
            </a:r>
            <a:r>
              <a:rPr kumimoji="1" lang="ja-JP" altLang="en-US" sz="7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</a:rPr>
              <a:t>　保土ケ谷火災予防協会</a:t>
            </a:r>
            <a:endParaRPr kumimoji="1" lang="en-US" altLang="ja-JP" sz="7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1292735" y="596254"/>
            <a:ext cx="8286543" cy="2550167"/>
          </a:xfrm>
          <a:prstGeom prst="rect">
            <a:avLst/>
          </a:prstGeom>
          <a:solidFill>
            <a:srgbClr val="FA3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522494" y="896996"/>
            <a:ext cx="65858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  <a:endParaRPr kumimoji="1" lang="ja-JP" altLang="en-US" sz="115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07" y="17144040"/>
            <a:ext cx="4521610" cy="4839035"/>
          </a:xfrm>
          <a:prstGeom prst="rect">
            <a:avLst/>
          </a:prstGeom>
        </p:spPr>
      </p:pic>
      <p:pic>
        <p:nvPicPr>
          <p:cNvPr id="50" name="Picture 6" descr="独立行政法人 地域医療機能推進機構 Japan Community Health care Organization JCHO 横浜保土ヶ谷中央病院 Yokohama Hodogaya Central Hospit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 r="12353" b="11269"/>
          <a:stretch/>
        </p:blipFill>
        <p:spPr bwMode="auto">
          <a:xfrm>
            <a:off x="6910048" y="32475393"/>
            <a:ext cx="9238145" cy="189114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2" name="Picture 8" descr="聖隷横浜病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28" y="20553879"/>
            <a:ext cx="7748356" cy="211055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8"/>
          <a:srcRect t="18409" r="75253" b="75630"/>
          <a:stretch/>
        </p:blipFill>
        <p:spPr>
          <a:xfrm>
            <a:off x="6963591" y="27017666"/>
            <a:ext cx="11663709" cy="132657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864" y="37839566"/>
            <a:ext cx="4497228" cy="44626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43" y="29017338"/>
            <a:ext cx="5051521" cy="52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113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藤本 賢司</dc:creator>
  <cp:lastModifiedBy>Y08-00044</cp:lastModifiedBy>
  <cp:revision>233</cp:revision>
  <cp:lastPrinted>2024-08-01T06:22:45Z</cp:lastPrinted>
  <dcterms:modified xsi:type="dcterms:W3CDTF">2024-08-10T02:02:02Z</dcterms:modified>
</cp:coreProperties>
</file>